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6759675"/>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13" y="67646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9"/>
          <p:cNvSpPr txBox="1"/>
          <p:nvPr/>
        </p:nvSpPr>
        <p:spPr>
          <a:xfrm>
            <a:off x="404725" y="1954788"/>
            <a:ext cx="6862500" cy="136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rgbClr val="000000"/>
              </a:buClr>
              <a:buSzPts val="1100"/>
              <a:buFont typeface="Arial"/>
              <a:buNone/>
            </a:pPr>
            <a:r>
              <a:rPr lang="en" sz="1200">
                <a:solidFill>
                  <a:srgbClr val="000000"/>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a:solidFill>
                <a:srgbClr val="000000"/>
              </a:solidFill>
              <a:latin typeface="Roboto"/>
              <a:ea typeface="Roboto"/>
              <a:cs typeface="Roboto"/>
              <a:sym typeface="Roboto"/>
            </a:endParaRPr>
          </a:p>
          <a:p>
            <a:pPr indent="0" lvl="0" marL="0" rtl="0" algn="l">
              <a:lnSpc>
                <a:spcPct val="115000"/>
              </a:lnSpc>
              <a:spcBef>
                <a:spcPts val="0"/>
              </a:spcBef>
              <a:spcAft>
                <a:spcPts val="0"/>
              </a:spcAft>
              <a:buClr>
                <a:srgbClr val="000000"/>
              </a:buClr>
              <a:buSzPts val="1100"/>
              <a:buFont typeface="Arial"/>
              <a:buNone/>
            </a:pPr>
            <a:r>
              <a:t/>
            </a:r>
            <a:endParaRPr sz="800">
              <a:solidFill>
                <a:srgbClr val="000000"/>
              </a:solidFill>
              <a:latin typeface="Roboto"/>
              <a:ea typeface="Roboto"/>
              <a:cs typeface="Roboto"/>
              <a:sym typeface="Roboto"/>
            </a:endParaRPr>
          </a:p>
          <a:p>
            <a:pPr indent="0" lvl="0" marL="0" rtl="0" algn="l">
              <a:lnSpc>
                <a:spcPct val="115000"/>
              </a:lnSpc>
              <a:spcBef>
                <a:spcPts val="0"/>
              </a:spcBef>
              <a:spcAft>
                <a:spcPts val="0"/>
              </a:spcAft>
              <a:buClr>
                <a:srgbClr val="000000"/>
              </a:buClr>
              <a:buSzPts val="1100"/>
              <a:buFont typeface="Arial"/>
              <a:buNone/>
            </a:pPr>
            <a:r>
              <a:rPr b="1" lang="en" sz="1200">
                <a:solidFill>
                  <a:srgbClr val="000000"/>
                </a:solidFill>
                <a:latin typeface="Roboto"/>
                <a:ea typeface="Roboto"/>
                <a:cs typeface="Roboto"/>
                <a:sym typeface="Roboto"/>
              </a:rPr>
              <a:t>This report offers a preliminary data summary, information on the project status and key insights of Milestone 2, which impact the future development of the overall project.  </a:t>
            </a:r>
            <a:endParaRPr b="1" sz="1200">
              <a:solidFill>
                <a:srgbClr val="000000"/>
              </a:solidFill>
              <a:latin typeface="Google Sans"/>
              <a:ea typeface="Google Sans"/>
              <a:cs typeface="Google Sans"/>
              <a:sym typeface="Google Sans"/>
            </a:endParaRPr>
          </a:p>
        </p:txBody>
      </p:sp>
      <p:sp>
        <p:nvSpPr>
          <p:cNvPr id="229" name="Google Shape;229;p9"/>
          <p:cNvSpPr txBox="1"/>
          <p:nvPr/>
        </p:nvSpPr>
        <p:spPr>
          <a:xfrm>
            <a:off x="404725" y="3767857"/>
            <a:ext cx="3224100" cy="3006600"/>
          </a:xfrm>
          <a:prstGeom prst="rect">
            <a:avLst/>
          </a:prstGeom>
          <a:noFill/>
          <a:ln>
            <a:noFill/>
          </a:ln>
        </p:spPr>
        <p:txBody>
          <a:bodyPr anchorCtr="0" anchor="t" bIns="91425" lIns="91425" spcFirstLastPara="1" rIns="91425" wrap="square" tIns="91425">
            <a:spAutoFit/>
          </a:bodyPr>
          <a:lstStyle/>
          <a:p>
            <a:pPr indent="-314325" lvl="0" marL="257175" rtl="0" algn="l">
              <a:lnSpc>
                <a:spcPct val="100000"/>
              </a:lnSpc>
              <a:spcBef>
                <a:spcPts val="0"/>
              </a:spcBef>
              <a:spcAft>
                <a:spcPts val="0"/>
              </a:spcAft>
              <a:buNone/>
            </a:pPr>
            <a:r>
              <a:rPr lang="en" sz="1500">
                <a:solidFill>
                  <a:srgbClr val="000000"/>
                </a:solidFill>
              </a:rPr>
              <a:t>🎯 </a:t>
            </a:r>
            <a:r>
              <a:rPr b="1" lang="en" sz="1200">
                <a:solidFill>
                  <a:srgbClr val="000000"/>
                </a:solidFill>
                <a:latin typeface="Roboto"/>
                <a:ea typeface="Roboto"/>
                <a:cs typeface="Roboto"/>
                <a:sym typeface="Roboto"/>
              </a:rPr>
              <a:t>Target Goal:</a:t>
            </a:r>
            <a:r>
              <a:rPr lang="en" sz="1200">
                <a:solidFill>
                  <a:srgbClr val="000000"/>
                </a:solidFill>
                <a:latin typeface="Roboto"/>
                <a:ea typeface="Roboto"/>
                <a:cs typeface="Roboto"/>
                <a:sym typeface="Roboto"/>
              </a:rPr>
              <a:t> Inspect user data to learn important relationships between variables. </a:t>
            </a:r>
            <a:endParaRPr sz="1200">
              <a:solidFill>
                <a:srgbClr val="000000"/>
              </a:solidFill>
              <a:latin typeface="Roboto"/>
              <a:ea typeface="Roboto"/>
              <a:cs typeface="Roboto"/>
              <a:sym typeface="Roboto"/>
            </a:endParaRPr>
          </a:p>
          <a:p>
            <a:pPr indent="-314325" lvl="0" marL="257175" rtl="0" algn="l">
              <a:lnSpc>
                <a:spcPct val="100000"/>
              </a:lnSpc>
              <a:spcBef>
                <a:spcPts val="700"/>
              </a:spcBef>
              <a:spcAft>
                <a:spcPts val="0"/>
              </a:spcAft>
              <a:buNone/>
            </a:pPr>
            <a:r>
              <a:rPr lang="en" sz="1500">
                <a:solidFill>
                  <a:srgbClr val="000000"/>
                </a:solidFill>
              </a:rPr>
              <a:t>🎯</a:t>
            </a:r>
            <a:r>
              <a:rPr lang="en" sz="1200">
                <a:solidFill>
                  <a:srgbClr val="000000"/>
                </a:solidFill>
              </a:rPr>
              <a:t> </a:t>
            </a:r>
            <a:r>
              <a:rPr b="1" lang="en" sz="1200">
                <a:solidFill>
                  <a:srgbClr val="000000"/>
                </a:solidFill>
                <a:latin typeface="Roboto"/>
                <a:ea typeface="Roboto"/>
                <a:cs typeface="Roboto"/>
                <a:sym typeface="Roboto"/>
              </a:rPr>
              <a:t>Methods:</a:t>
            </a:r>
            <a:r>
              <a:rPr lang="en" sz="1200">
                <a:solidFill>
                  <a:srgbClr val="000000"/>
                </a:solidFill>
                <a:latin typeface="Roboto"/>
                <a:ea typeface="Roboto"/>
                <a:cs typeface="Roboto"/>
                <a:sym typeface="Roboto"/>
              </a:rPr>
              <a:t> </a:t>
            </a:r>
            <a:endParaRPr sz="1200">
              <a:solidFill>
                <a:srgbClr val="000000"/>
              </a:solidFill>
              <a:latin typeface="Roboto"/>
              <a:ea typeface="Roboto"/>
              <a:cs typeface="Roboto"/>
              <a:sym typeface="Roboto"/>
            </a:endParaRPr>
          </a:p>
          <a:p>
            <a:pPr indent="-190500" lvl="0" marL="457200" rtl="0" algn="l">
              <a:lnSpc>
                <a:spcPct val="100000"/>
              </a:lnSpc>
              <a:spcBef>
                <a:spcPts val="50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Built a dataframe</a:t>
            </a:r>
            <a:endParaRPr sz="1200">
              <a:solidFill>
                <a:srgbClr val="000000"/>
              </a:solidFill>
              <a:latin typeface="Roboto"/>
              <a:ea typeface="Roboto"/>
              <a:cs typeface="Roboto"/>
              <a:sym typeface="Roboto"/>
            </a:endParaRPr>
          </a:p>
          <a:p>
            <a:pPr indent="-190500" lvl="1" marL="685800" rtl="0" algn="l">
              <a:lnSpc>
                <a:spcPct val="100000"/>
              </a:lnSpc>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Each row represents a single observation, and each column represents a single variable</a:t>
            </a:r>
            <a:endParaRPr sz="1200">
              <a:solidFill>
                <a:srgbClr val="000000"/>
              </a:solidFill>
              <a:latin typeface="Roboto"/>
              <a:ea typeface="Roboto"/>
              <a:cs typeface="Roboto"/>
              <a:sym typeface="Roboto"/>
            </a:endParaRPr>
          </a:p>
          <a:p>
            <a:pPr indent="-190500" lvl="0" marL="457200" rtl="0" algn="l">
              <a:lnSpc>
                <a:spcPct val="100000"/>
              </a:lnSpc>
              <a:spcBef>
                <a:spcPts val="30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Collected preliminary statistics</a:t>
            </a:r>
            <a:endParaRPr sz="1200">
              <a:solidFill>
                <a:srgbClr val="000000"/>
              </a:solidFill>
              <a:latin typeface="Roboto"/>
              <a:ea typeface="Roboto"/>
              <a:cs typeface="Roboto"/>
              <a:sym typeface="Roboto"/>
            </a:endParaRPr>
          </a:p>
          <a:p>
            <a:pPr indent="-190500" lvl="0" marL="457200" rtl="0" algn="l">
              <a:lnSpc>
                <a:spcPct val="100000"/>
              </a:lnSpc>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Analyzed user behavior</a:t>
            </a:r>
            <a:endParaRPr sz="1200">
              <a:solidFill>
                <a:srgbClr val="000000"/>
              </a:solidFill>
              <a:latin typeface="Roboto"/>
              <a:ea typeface="Roboto"/>
              <a:cs typeface="Roboto"/>
              <a:sym typeface="Roboto"/>
            </a:endParaRPr>
          </a:p>
          <a:p>
            <a:pPr indent="-314325" lvl="0" marL="257175" rtl="0" algn="l">
              <a:lnSpc>
                <a:spcPct val="100000"/>
              </a:lnSpc>
              <a:spcBef>
                <a:spcPts val="700"/>
              </a:spcBef>
              <a:spcAft>
                <a:spcPts val="500"/>
              </a:spcAft>
              <a:buNone/>
            </a:pPr>
            <a:r>
              <a:rPr lang="en" sz="1500">
                <a:solidFill>
                  <a:srgbClr val="000000"/>
                </a:solidFill>
              </a:rPr>
              <a:t>🎯</a:t>
            </a:r>
            <a:r>
              <a:rPr lang="en" sz="1200">
                <a:solidFill>
                  <a:srgbClr val="000000"/>
                </a:solidFill>
              </a:rPr>
              <a:t> </a:t>
            </a:r>
            <a:r>
              <a:rPr b="1" lang="en" sz="1200">
                <a:solidFill>
                  <a:srgbClr val="000000"/>
                </a:solidFill>
                <a:latin typeface="Roboto"/>
                <a:ea typeface="Roboto"/>
                <a:cs typeface="Roboto"/>
                <a:sym typeface="Roboto"/>
              </a:rPr>
              <a:t>Impact:</a:t>
            </a:r>
            <a:r>
              <a:rPr lang="en" sz="1200">
                <a:solidFill>
                  <a:srgbClr val="000000"/>
                </a:solidFill>
                <a:latin typeface="Roboto"/>
                <a:ea typeface="Roboto"/>
                <a:cs typeface="Roboto"/>
                <a:sym typeface="Roboto"/>
              </a:rPr>
              <a:t> Our team determined important relationships between variables that will guide further analysis of user data. </a:t>
            </a:r>
            <a:endParaRPr sz="1200">
              <a:solidFill>
                <a:srgbClr val="000000"/>
              </a:solidFill>
              <a:latin typeface="Roboto"/>
              <a:ea typeface="Roboto"/>
              <a:cs typeface="Roboto"/>
              <a:sym typeface="Roboto"/>
            </a:endParaRPr>
          </a:p>
        </p:txBody>
      </p:sp>
      <p:sp>
        <p:nvSpPr>
          <p:cNvPr id="230" name="Google Shape;230;p9"/>
          <p:cNvSpPr txBox="1"/>
          <p:nvPr/>
        </p:nvSpPr>
        <p:spPr>
          <a:xfrm>
            <a:off x="3886200" y="3747675"/>
            <a:ext cx="3354900" cy="4719000"/>
          </a:xfrm>
          <a:prstGeom prst="rect">
            <a:avLst/>
          </a:prstGeom>
          <a:noFill/>
          <a:ln>
            <a:noFill/>
          </a:ln>
        </p:spPr>
        <p:txBody>
          <a:bodyPr anchorCtr="0" anchor="t" bIns="91425" lIns="91425" spcFirstLastPara="1" rIns="91425" wrap="square" tIns="91425">
            <a:noAutofit/>
          </a:bodyPr>
          <a:lstStyle/>
          <a:p>
            <a:pPr indent="-187325" lvl="0" marL="142875" rtl="0" algn="l">
              <a:lnSpc>
                <a:spcPct val="100000"/>
              </a:lnSpc>
              <a:spcBef>
                <a:spcPts val="0"/>
              </a:spcBef>
              <a:spcAft>
                <a:spcPts val="0"/>
              </a:spcAft>
              <a:buClr>
                <a:srgbClr val="000000"/>
              </a:buClr>
              <a:buSzPts val="1150"/>
              <a:buFont typeface="Roboto"/>
              <a:buChar char="●"/>
            </a:pPr>
            <a:r>
              <a:rPr lang="en" sz="1150">
                <a:latin typeface="Roboto"/>
                <a:ea typeface="Roboto"/>
                <a:cs typeface="Roboto"/>
                <a:sym typeface="Roboto"/>
              </a:rPr>
              <a:t>This dataset contains</a:t>
            </a:r>
            <a:r>
              <a:rPr b="1" lang="en" sz="1150">
                <a:latin typeface="Roboto"/>
                <a:ea typeface="Roboto"/>
                <a:cs typeface="Roboto"/>
                <a:sym typeface="Roboto"/>
              </a:rPr>
              <a:t> 82% retained users </a:t>
            </a:r>
            <a:r>
              <a:rPr lang="en" sz="1150">
                <a:latin typeface="Roboto"/>
                <a:ea typeface="Roboto"/>
                <a:cs typeface="Roboto"/>
                <a:sym typeface="Roboto"/>
              </a:rPr>
              <a:t>and</a:t>
            </a:r>
            <a:r>
              <a:rPr b="1" lang="en" sz="1150">
                <a:latin typeface="Roboto"/>
                <a:ea typeface="Roboto"/>
                <a:cs typeface="Roboto"/>
                <a:sym typeface="Roboto"/>
              </a:rPr>
              <a:t> 18% churned users</a:t>
            </a:r>
            <a:r>
              <a:rPr lang="en" sz="1150">
                <a:latin typeface="Roboto"/>
                <a:ea typeface="Roboto"/>
                <a:cs typeface="Roboto"/>
                <a:sym typeface="Roboto"/>
              </a:rPr>
              <a:t>.</a:t>
            </a:r>
            <a:endParaRPr sz="1150">
              <a:latin typeface="Roboto"/>
              <a:ea typeface="Roboto"/>
              <a:cs typeface="Roboto"/>
              <a:sym typeface="Roboto"/>
            </a:endParaRPr>
          </a:p>
          <a:p>
            <a:pPr indent="-187325" lvl="0" marL="142875" rtl="0" algn="l">
              <a:lnSpc>
                <a:spcPct val="100000"/>
              </a:lnSpc>
              <a:spcBef>
                <a:spcPts val="800"/>
              </a:spcBef>
              <a:spcAft>
                <a:spcPts val="0"/>
              </a:spcAft>
              <a:buClr>
                <a:srgbClr val="000000"/>
              </a:buClr>
              <a:buSzPts val="1150"/>
              <a:buFont typeface="Roboto"/>
              <a:buChar char="●"/>
            </a:pPr>
            <a:r>
              <a:rPr lang="en" sz="115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a:latin typeface="Roboto"/>
              <a:ea typeface="Roboto"/>
              <a:cs typeface="Roboto"/>
              <a:sym typeface="Roboto"/>
            </a:endParaRPr>
          </a:p>
          <a:p>
            <a:pPr indent="-158750" lvl="0" marL="114300" rtl="0" algn="l">
              <a:spcBef>
                <a:spcPts val="800"/>
              </a:spcBef>
              <a:spcAft>
                <a:spcPts val="0"/>
              </a:spcAft>
              <a:buClr>
                <a:srgbClr val="000000"/>
              </a:buClr>
              <a:buSzPts val="1150"/>
              <a:buFont typeface="Roboto"/>
              <a:buChar char="●"/>
            </a:pPr>
            <a:r>
              <a:rPr lang="en" sz="1150">
                <a:latin typeface="Roboto"/>
                <a:ea typeface="Roboto"/>
                <a:cs typeface="Roboto"/>
                <a:sym typeface="Roboto"/>
              </a:rPr>
              <a:t>Churned users averaged ~3 more drives in the last month than retained users.</a:t>
            </a:r>
            <a:endParaRPr sz="1150">
              <a:latin typeface="Roboto"/>
              <a:ea typeface="Roboto"/>
              <a:cs typeface="Roboto"/>
              <a:sym typeface="Roboto"/>
            </a:endParaRPr>
          </a:p>
          <a:p>
            <a:pPr indent="-158750" lvl="0" marL="114300" rtl="0" algn="l">
              <a:spcBef>
                <a:spcPts val="1000"/>
              </a:spcBef>
              <a:spcAft>
                <a:spcPts val="0"/>
              </a:spcAft>
              <a:buClr>
                <a:srgbClr val="000000"/>
              </a:buClr>
              <a:buSzPts val="1150"/>
              <a:buFont typeface="Roboto"/>
              <a:buChar char="●"/>
            </a:pPr>
            <a:r>
              <a:rPr lang="en" sz="1150">
                <a:latin typeface="Roboto"/>
                <a:ea typeface="Roboto"/>
                <a:cs typeface="Roboto"/>
                <a:sym typeface="Roboto"/>
              </a:rPr>
              <a:t>Retained users used the app on over twice as many days as churned users in the last month.</a:t>
            </a:r>
            <a:endParaRPr sz="1150">
              <a:latin typeface="Roboto"/>
              <a:ea typeface="Roboto"/>
              <a:cs typeface="Roboto"/>
              <a:sym typeface="Roboto"/>
            </a:endParaRPr>
          </a:p>
          <a:p>
            <a:pPr indent="-158750" lvl="0" marL="114300" rtl="0" algn="l">
              <a:spcBef>
                <a:spcPts val="1000"/>
              </a:spcBef>
              <a:spcAft>
                <a:spcPts val="0"/>
              </a:spcAft>
              <a:buClr>
                <a:srgbClr val="000000"/>
              </a:buClr>
              <a:buSzPts val="1150"/>
              <a:buFont typeface="Roboto"/>
              <a:buChar char="●"/>
            </a:pPr>
            <a:r>
              <a:rPr lang="en" sz="1150">
                <a:latin typeface="Roboto"/>
                <a:ea typeface="Roboto"/>
                <a:cs typeface="Roboto"/>
                <a:sym typeface="Roboto"/>
              </a:rPr>
              <a:t>The median churned user drove ~200 more kilometers and 2.5 more hours during the last month than the median retained user.</a:t>
            </a:r>
            <a:endParaRPr sz="1150">
              <a:latin typeface="Roboto"/>
              <a:ea typeface="Roboto"/>
              <a:cs typeface="Roboto"/>
              <a:sym typeface="Roboto"/>
            </a:endParaRPr>
          </a:p>
          <a:p>
            <a:pPr indent="-158750" lvl="0" marL="114300" rtl="0" algn="l">
              <a:spcBef>
                <a:spcPts val="1000"/>
              </a:spcBef>
              <a:spcAft>
                <a:spcPts val="0"/>
              </a:spcAft>
              <a:buClr>
                <a:srgbClr val="000000"/>
              </a:buClr>
              <a:buSzPts val="1150"/>
              <a:buFont typeface="Roboto"/>
              <a:buChar char="●"/>
            </a:pPr>
            <a:r>
              <a:rPr lang="en" sz="115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a:latin typeface="Roboto"/>
              <a:ea typeface="Roboto"/>
              <a:cs typeface="Roboto"/>
              <a:sym typeface="Roboto"/>
            </a:endParaRPr>
          </a:p>
          <a:p>
            <a:pPr indent="-158750" lvl="0" marL="114300" rtl="0" algn="l">
              <a:spcBef>
                <a:spcPts val="1000"/>
              </a:spcBef>
              <a:spcAft>
                <a:spcPts val="0"/>
              </a:spcAft>
              <a:buClr>
                <a:srgbClr val="000000"/>
              </a:buClr>
              <a:buSzPts val="1150"/>
              <a:buFont typeface="Roboto"/>
              <a:buChar char="●"/>
            </a:pPr>
            <a:r>
              <a:rPr lang="en" sz="1150">
                <a:latin typeface="Roboto"/>
                <a:ea typeface="Roboto"/>
                <a:cs typeface="Roboto"/>
                <a:sym typeface="Roboto"/>
              </a:rPr>
              <a:t>The median user who churned drove 698 kilometers each day they drove last month, which is about 240% the per-drive-day distance of retained users.</a:t>
            </a:r>
            <a:endParaRPr sz="1150">
              <a:latin typeface="Roboto"/>
              <a:ea typeface="Roboto"/>
              <a:cs typeface="Roboto"/>
              <a:sym typeface="Roboto"/>
            </a:endParaRPr>
          </a:p>
          <a:p>
            <a:pPr indent="-158750" lvl="0" marL="114300" rtl="0" algn="l">
              <a:spcBef>
                <a:spcPts val="1000"/>
              </a:spcBef>
              <a:spcAft>
                <a:spcPts val="0"/>
              </a:spcAft>
              <a:buClr>
                <a:srgbClr val="000000"/>
              </a:buClr>
              <a:buSzPts val="1150"/>
              <a:buFont typeface="Roboto"/>
              <a:buChar char="●"/>
            </a:pPr>
            <a:r>
              <a:rPr lang="en" sz="1150">
                <a:solidFill>
                  <a:srgbClr val="000000"/>
                </a:solidFill>
                <a:latin typeface="Roboto"/>
                <a:ea typeface="Roboto"/>
                <a:cs typeface="Roboto"/>
                <a:sym typeface="Roboto"/>
              </a:rPr>
              <a:t>Regardless of user churn, the users represented in this data drive a lot! It is probably safe to assume that this data does not represent typical drivers at large. </a:t>
            </a:r>
            <a:endParaRPr sz="1150">
              <a:latin typeface="Roboto"/>
              <a:ea typeface="Roboto"/>
              <a:cs typeface="Roboto"/>
              <a:sym typeface="Roboto"/>
            </a:endParaRPr>
          </a:p>
          <a:p>
            <a:pPr indent="0" lvl="0" marL="457200" rtl="0" algn="l">
              <a:spcBef>
                <a:spcPts val="1000"/>
              </a:spcBef>
              <a:spcAft>
                <a:spcPts val="1000"/>
              </a:spcAft>
              <a:buNone/>
            </a:pPr>
            <a:r>
              <a:t/>
            </a:r>
            <a:endParaRPr sz="1200">
              <a:latin typeface="Roboto"/>
              <a:ea typeface="Roboto"/>
              <a:cs typeface="Roboto"/>
              <a:sym typeface="Roboto"/>
            </a:endParaRPr>
          </a:p>
        </p:txBody>
      </p:sp>
      <p:sp>
        <p:nvSpPr>
          <p:cNvPr id="231" name="Google Shape;231;p9"/>
          <p:cNvSpPr txBox="1"/>
          <p:nvPr/>
        </p:nvSpPr>
        <p:spPr>
          <a:xfrm>
            <a:off x="404725" y="7226700"/>
            <a:ext cx="3448800" cy="2260200"/>
          </a:xfrm>
          <a:prstGeom prst="rect">
            <a:avLst/>
          </a:prstGeom>
          <a:noFill/>
          <a:ln>
            <a:noFill/>
          </a:ln>
        </p:spPr>
        <p:txBody>
          <a:bodyPr anchorCtr="0" anchor="t" bIns="91425" lIns="91425" spcFirstLastPara="1" rIns="91425" wrap="square" tIns="91425">
            <a:spAutoFit/>
          </a:bodyPr>
          <a:lstStyle/>
          <a:p>
            <a:pPr indent="-187325" lvl="0" marL="285750" rtl="0" algn="l">
              <a:spcBef>
                <a:spcPts val="0"/>
              </a:spcBef>
              <a:spcAft>
                <a:spcPts val="0"/>
              </a:spcAft>
              <a:buClr>
                <a:srgbClr val="000000"/>
              </a:buClr>
              <a:buSzPts val="1150"/>
              <a:buFont typeface="Roboto"/>
              <a:buChar char="➔"/>
            </a:pPr>
            <a:r>
              <a:rPr b="1" lang="en" sz="1150">
                <a:solidFill>
                  <a:srgbClr val="000000"/>
                </a:solidFill>
                <a:latin typeface="Roboto"/>
                <a:ea typeface="Roboto"/>
                <a:cs typeface="Roboto"/>
                <a:sym typeface="Roboto"/>
              </a:rPr>
              <a:t>Our team recommends gathering more data on the super-drivers</a:t>
            </a:r>
            <a:r>
              <a:rPr lang="en" sz="1150">
                <a:solidFill>
                  <a:srgbClr val="000000"/>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a:solidFill>
                <a:srgbClr val="000000"/>
              </a:solidFill>
              <a:latin typeface="Roboto"/>
              <a:ea typeface="Roboto"/>
              <a:cs typeface="Roboto"/>
              <a:sym typeface="Roboto"/>
            </a:endParaRPr>
          </a:p>
          <a:p>
            <a:pPr indent="-187325" lvl="0" marL="285750" rtl="0" algn="l">
              <a:spcBef>
                <a:spcPts val="1000"/>
              </a:spcBef>
              <a:spcAft>
                <a:spcPts val="1000"/>
              </a:spcAft>
              <a:buClr>
                <a:srgbClr val="000000"/>
              </a:buClr>
              <a:buSzPts val="1150"/>
              <a:buFont typeface="Roboto"/>
              <a:buChar char="➔"/>
            </a:pPr>
            <a:r>
              <a:rPr b="1" lang="en" sz="1150">
                <a:solidFill>
                  <a:srgbClr val="000000"/>
                </a:solidFill>
                <a:latin typeface="Roboto"/>
                <a:ea typeface="Roboto"/>
                <a:cs typeface="Roboto"/>
                <a:sym typeface="Roboto"/>
              </a:rPr>
              <a:t>The immediate next step is to conduct thorough EDA and develop data visualizations</a:t>
            </a:r>
            <a:r>
              <a:rPr lang="en" sz="1150">
                <a:solidFill>
                  <a:srgbClr val="000000"/>
                </a:solidFill>
                <a:latin typeface="Roboto"/>
                <a:ea typeface="Roboto"/>
                <a:cs typeface="Roboto"/>
                <a:sym typeface="Roboto"/>
              </a:rPr>
              <a:t> to illustrate the narrative behind the data and guide future project decisions. </a:t>
            </a:r>
            <a:endParaRPr sz="1150">
              <a:latin typeface="Roboto"/>
              <a:ea typeface="Roboto"/>
              <a:cs typeface="Roboto"/>
              <a:sym typeface="Roboto"/>
            </a:endParaRPr>
          </a:p>
        </p:txBody>
      </p:sp>
      <p:sp>
        <p:nvSpPr>
          <p:cNvPr id="232" name="Google Shape;232;p9"/>
          <p:cNvSpPr txBox="1"/>
          <p:nvPr/>
        </p:nvSpPr>
        <p:spPr>
          <a:xfrm>
            <a:off x="457200" y="42757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Preliminary Data Summary</a:t>
            </a:r>
            <a:endParaRPr sz="1900">
              <a:solidFill>
                <a:srgbClr val="000000"/>
              </a:solidFill>
              <a:latin typeface="Google Sans SemiBold"/>
              <a:ea typeface="Google Sans SemiBold"/>
              <a:cs typeface="Google Sans SemiBold"/>
              <a:sym typeface="Google Sans SemiBold"/>
            </a:endParaRPr>
          </a:p>
        </p:txBody>
      </p:sp>
      <p:sp>
        <p:nvSpPr>
          <p:cNvPr id="233" name="Google Shape;233;p9"/>
          <p:cNvSpPr txBox="1"/>
          <p:nvPr/>
        </p:nvSpPr>
        <p:spPr>
          <a:xfrm>
            <a:off x="457200" y="79867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pic>
        <p:nvPicPr>
          <p:cNvPr id="234" name="Google Shape;234;p9"/>
          <p:cNvPicPr preferRelativeResize="0"/>
          <p:nvPr/>
        </p:nvPicPr>
        <p:blipFill>
          <a:blip r:embed="rId3">
            <a:alphaModFix/>
          </a:blip>
          <a:stretch>
            <a:fillRect/>
          </a:stretch>
        </p:blipFill>
        <p:spPr>
          <a:xfrm>
            <a:off x="5472944" y="235875"/>
            <a:ext cx="1947034" cy="562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